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</p:sldMasterIdLst>
  <p:notesMasterIdLst>
    <p:notesMasterId r:id="rId21"/>
  </p:notesMasterIdLst>
  <p:handoutMasterIdLst>
    <p:handoutMasterId r:id="rId22"/>
  </p:handoutMasterIdLst>
  <p:sldIdLst>
    <p:sldId id="1860" r:id="rId5"/>
    <p:sldId id="1861" r:id="rId6"/>
    <p:sldId id="1883" r:id="rId7"/>
    <p:sldId id="1884" r:id="rId8"/>
    <p:sldId id="1885" r:id="rId9"/>
    <p:sldId id="1886" r:id="rId10"/>
    <p:sldId id="266" r:id="rId11"/>
    <p:sldId id="1878" r:id="rId12"/>
    <p:sldId id="1888" r:id="rId13"/>
    <p:sldId id="1881" r:id="rId14"/>
    <p:sldId id="1879" r:id="rId15"/>
    <p:sldId id="1887" r:id="rId16"/>
    <p:sldId id="1880" r:id="rId17"/>
    <p:sldId id="1558" r:id="rId18"/>
    <p:sldId id="271" r:id="rId19"/>
    <p:sldId id="1840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83"/>
            <p14:sldId id="1884"/>
            <p14:sldId id="1885"/>
            <p14:sldId id="1886"/>
            <p14:sldId id="266"/>
            <p14:sldId id="1878"/>
            <p14:sldId id="1888"/>
            <p14:sldId id="1881"/>
            <p14:sldId id="1879"/>
            <p14:sldId id="1887"/>
            <p14:sldId id="1880"/>
            <p14:sldId id="1558"/>
            <p14:sldId id="271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 autoAdjust="0"/>
    <p:restoredTop sz="77622" autoAdjust="0"/>
  </p:normalViewPr>
  <p:slideViewPr>
    <p:cSldViewPr snapToGrid="0">
      <p:cViewPr varScale="1">
        <p:scale>
          <a:sx n="74" d="100"/>
          <a:sy n="74" d="100"/>
        </p:scale>
        <p:origin x="1840" y="1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9/8/18 1:36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9/8/18 1:36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quickly to get an overall message of “there’s a lot of these”, then skip to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0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CQRS: Commonly implemented with RESTful APIs for reporting and asynchronous messaging for commands (adding or altering data).  Examples include </a:t>
            </a:r>
            <a:r>
              <a:rPr lang="en-US" dirty="0" err="1"/>
              <a:t>NServiceBus</a:t>
            </a:r>
            <a:r>
              <a:rPr lang="en-US" dirty="0"/>
              <a:t>.</a:t>
            </a:r>
          </a:p>
          <a:p>
            <a:r>
              <a:rPr lang="en-US" dirty="0"/>
              <a:t>Static Content: Allows static files (images, HTML, CSS, JS) to leverage global distribution networks for faster localized loading; Azure CDN + Storage Account</a:t>
            </a:r>
          </a:p>
          <a:p>
            <a:r>
              <a:rPr lang="en-US" dirty="0"/>
              <a:t>Retry: setting thresholds for retrying delivery of a message to ensure processing.  Linear or back-off retries are common.  </a:t>
            </a:r>
            <a:r>
              <a:rPr lang="en-US" dirty="0" err="1"/>
              <a:t>Polly.NET</a:t>
            </a:r>
            <a:r>
              <a:rPr lang="en-US" dirty="0"/>
              <a:t> and </a:t>
            </a:r>
            <a:r>
              <a:rPr lang="en-US" dirty="0" err="1"/>
              <a:t>NServiceBus</a:t>
            </a:r>
            <a:r>
              <a:rPr lang="en-US" dirty="0"/>
              <a:t> are examples.</a:t>
            </a:r>
          </a:p>
          <a:p>
            <a:r>
              <a:rPr lang="en-US" dirty="0"/>
              <a:t>Health Endpoint Monitoring: setting listeners to poll endpoints (PING, IFUP); ILB, AGW, IIS have concepts of “site” health pings.  Services can implement health checks through custom routes or Swagger, if applicable.  </a:t>
            </a:r>
          </a:p>
          <a:p>
            <a:r>
              <a:rPr lang="en-US" dirty="0"/>
              <a:t>In both resiliency cases, alerts and notifications are required to ensure any potential issues are surfaced to responsible individuals.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3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cover the basics by going to the Azure interactive site for a walkthrough.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9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determine what areas of the application you’re working on have been prone to errors in the past.  </a:t>
            </a:r>
          </a:p>
          <a:p>
            <a:endParaRPr lang="en-US" dirty="0"/>
          </a:p>
          <a:p>
            <a:r>
              <a:rPr lang="en-US" dirty="0"/>
              <a:t>If working with a greenfield application, stress testing can help flush out problematic areas.</a:t>
            </a:r>
          </a:p>
          <a:p>
            <a:endParaRPr lang="en-US" dirty="0"/>
          </a:p>
          <a:p>
            <a:r>
              <a:rPr lang="en-US" dirty="0"/>
              <a:t>Mission critical portions of the application (or maybe the entire application) require protection and planning to make sure users are not impacted by outages.</a:t>
            </a:r>
          </a:p>
          <a:p>
            <a:endParaRPr lang="en-US" dirty="0"/>
          </a:p>
          <a:p>
            <a:r>
              <a:rPr lang="en-US" dirty="0"/>
              <a:t>Any part or component that is required for the application to run can potentially be a SPOF--good candidates for resiliency reinforcement.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2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when:</a:t>
            </a:r>
          </a:p>
          <a:p>
            <a:pPr lvl="1"/>
            <a:r>
              <a:rPr lang="en-US" dirty="0"/>
              <a:t>a software exception is not handled?</a:t>
            </a:r>
          </a:p>
          <a:p>
            <a:pPr lvl="1"/>
            <a:r>
              <a:rPr lang="en-US" dirty="0"/>
              <a:t>an infrastructure fault is not handled?</a:t>
            </a:r>
          </a:p>
          <a:p>
            <a:r>
              <a:rPr lang="en-US" dirty="0"/>
              <a:t>How are faults/exceptions raised as issues?  Who gets notified?  Is there alert clutter?  Is there an incident response plan?</a:t>
            </a:r>
          </a:p>
          <a:p>
            <a:r>
              <a:rPr lang="en-US" dirty="0"/>
              <a:t>How difficult or time consuming is it to perform a root cause analysis on an exception or fault?  Taking the information from a post-mortem and taking action is essential.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8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through the preliminary components for proactive fault tolerance as well as fault and exception handling on the application side.</a:t>
            </a:r>
          </a:p>
          <a:p>
            <a:r>
              <a:rPr lang="en-US" dirty="0"/>
              <a:t>Now let’s put the components together, </a:t>
            </a:r>
            <a:r>
              <a:rPr lang="en-US"/>
              <a:t>deploy some things, </a:t>
            </a:r>
            <a:r>
              <a:rPr lang="en-US" dirty="0"/>
              <a:t>and run some tests.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5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9/8/18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0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83491"/>
            <a:ext cx="5386917" cy="49244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221592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83491"/>
            <a:ext cx="5389033" cy="49244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221592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9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  <p:sldLayoutId id="2147484731" r:id="rId20"/>
    <p:sldLayoutId id="2147484732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checklist/availability" TargetMode="External"/><Relationship Id="rId7" Type="http://schemas.openxmlformats.org/officeDocument/2006/relationships/hyperlink" Target="https://azureinteractives.azurewebsites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architecture/" TargetMode="External"/><Relationship Id="rId5" Type="http://schemas.openxmlformats.org/officeDocument/2006/relationships/hyperlink" Target="https://books.google.com/books?id=aum9BAAAQBAJ&amp;pg=PR10&amp;lpg=PR10&amp;dq=cloud+patterns+for+fault+tolerance&amp;source=bl&amp;ots=RZbL_sBgh-&amp;sig=8pPq1zdnQhD2jGOKztUWdydgqgA&amp;hl=en&amp;sa=X&amp;ved=0ahUKEwjA0-Lso-vWAhUIWSYKHROyBLcQ6AEIYDAI#v=onepage&amp;q=cloud%20patterns%20for%20fault%20tolerance&amp;f=false" TargetMode="External"/><Relationship Id="rId4" Type="http://schemas.openxmlformats.org/officeDocument/2006/relationships/hyperlink" Target="https://docs.microsoft.com/en-us/azure/architecture/patter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ka.ms/ignite.mobileapp" TargetMode="External"/><Relationship Id="rId4" Type="http://schemas.openxmlformats.org/officeDocument/2006/relationships/hyperlink" Target="http://myignite.microsof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ult_(technology)" TargetMode="External"/><Relationship Id="rId2" Type="http://schemas.openxmlformats.org/officeDocument/2006/relationships/hyperlink" Target="https://en.wikipedia.org/wiki/ISO_10303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Failu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ation" TargetMode="External"/><Relationship Id="rId2" Type="http://schemas.openxmlformats.org/officeDocument/2006/relationships/hyperlink" Target="https://en.wikipedia.org/wiki/Exception_handling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Execution_(computing)" TargetMode="External"/><Relationship Id="rId4" Type="http://schemas.openxmlformats.org/officeDocument/2006/relationships/hyperlink" Target="https://en.wikipedia.org/wiki/Computer_progra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40D0-3ACE-4716-93C1-6B51B1B1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Proactive Approach: Fault Tolerance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6C5D-872B-4007-BF5C-CF4E3E91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844527"/>
          </a:xfrm>
        </p:spPr>
        <p:txBody>
          <a:bodyPr>
            <a:normAutofit/>
          </a:bodyPr>
          <a:lstStyle/>
          <a:p>
            <a:r>
              <a:rPr lang="en-US" dirty="0"/>
              <a:t>Discover</a:t>
            </a:r>
          </a:p>
          <a:p>
            <a:pPr lvl="1"/>
            <a:r>
              <a:rPr lang="en-US" dirty="0"/>
              <a:t>Areas prone to errors</a:t>
            </a:r>
          </a:p>
          <a:p>
            <a:pPr lvl="1"/>
            <a:r>
              <a:rPr lang="en-US" dirty="0"/>
              <a:t>Mission critical functionality</a:t>
            </a:r>
          </a:p>
          <a:p>
            <a:pPr lvl="1"/>
            <a:r>
              <a:rPr lang="en-US" dirty="0"/>
              <a:t>Single points of failure</a:t>
            </a:r>
          </a:p>
          <a:p>
            <a:r>
              <a:rPr lang="en-US" dirty="0"/>
              <a:t>Expect </a:t>
            </a:r>
          </a:p>
          <a:p>
            <a:pPr lvl="1"/>
            <a:r>
              <a:rPr lang="en-US" dirty="0"/>
              <a:t>API calls, methods, processes to fail</a:t>
            </a:r>
          </a:p>
          <a:p>
            <a:pPr lvl="1"/>
            <a:r>
              <a:rPr lang="en-US" dirty="0"/>
              <a:t>Service outages</a:t>
            </a:r>
          </a:p>
          <a:p>
            <a:r>
              <a:rPr lang="en-US" dirty="0"/>
              <a:t>Plan</a:t>
            </a:r>
          </a:p>
          <a:p>
            <a:pPr lvl="1"/>
            <a:r>
              <a:rPr lang="en-US" dirty="0"/>
              <a:t>Business Continuity </a:t>
            </a:r>
          </a:p>
          <a:p>
            <a:pPr lvl="1"/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31685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306C-37F8-EC49-8A3F-16057A7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Approach: Fault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BAE68-2C87-8540-ADAD-59ACD8825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98072"/>
          </a:xfrm>
        </p:spPr>
        <p:txBody>
          <a:bodyPr/>
          <a:lstStyle/>
          <a:p>
            <a:r>
              <a:rPr lang="en-US" dirty="0"/>
              <a:t>Capture</a:t>
            </a:r>
          </a:p>
          <a:p>
            <a:pPr lvl="1"/>
            <a:r>
              <a:rPr lang="en-US" dirty="0"/>
              <a:t>Exception handling (try/catch/throw)</a:t>
            </a:r>
          </a:p>
          <a:p>
            <a:pPr lvl="1"/>
            <a:r>
              <a:rPr lang="en-US" dirty="0"/>
              <a:t>Graceful degradation</a:t>
            </a:r>
          </a:p>
          <a:p>
            <a:r>
              <a:rPr lang="en-US" dirty="0"/>
              <a:t>Notify</a:t>
            </a:r>
          </a:p>
          <a:p>
            <a:pPr lvl="1"/>
            <a:r>
              <a:rPr lang="en-US" dirty="0"/>
              <a:t>Alerts</a:t>
            </a:r>
          </a:p>
          <a:p>
            <a:pPr lvl="1"/>
            <a:r>
              <a:rPr lang="en-US" dirty="0"/>
              <a:t>Notifications</a:t>
            </a:r>
          </a:p>
          <a:p>
            <a:r>
              <a:rPr lang="en-US" dirty="0"/>
              <a:t>Study</a:t>
            </a:r>
          </a:p>
          <a:p>
            <a:pPr lvl="1"/>
            <a:r>
              <a:rPr lang="en-US" dirty="0"/>
              <a:t>Post-mortems</a:t>
            </a:r>
          </a:p>
          <a:p>
            <a:pPr lvl="1"/>
            <a:r>
              <a:rPr lang="en-US" dirty="0"/>
              <a:t>Feedback incorporation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4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6BCA-D24E-1443-9421-DE82E889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C360-692D-1D4D-A014-C72836A375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Pulling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736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306C-37F8-EC49-8A3F-16057A7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BAE68-2C87-8540-ADAD-59ACD8825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64162"/>
          </a:xfrm>
        </p:spPr>
        <p:txBody>
          <a:bodyPr/>
          <a:lstStyle/>
          <a:p>
            <a:r>
              <a:rPr lang="en-US" dirty="0">
                <a:hlinkClick r:id="rId3"/>
              </a:rPr>
              <a:t>Microsoft Azure Availability Checklist</a:t>
            </a:r>
            <a:endParaRPr lang="en-US" dirty="0"/>
          </a:p>
          <a:p>
            <a:r>
              <a:rPr lang="en-US" dirty="0">
                <a:hlinkClick r:id="rId4"/>
              </a:rPr>
              <a:t>Microsoft Azure Cloud Design Patterns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Patterns for Fault Tolerant Software</a:t>
            </a:r>
            <a:r>
              <a:rPr lang="en-US" dirty="0"/>
              <a:t> (R. </a:t>
            </a:r>
            <a:r>
              <a:rPr lang="en-US" dirty="0" err="1"/>
              <a:t>Hanmer</a:t>
            </a:r>
            <a:r>
              <a:rPr lang="en-US" dirty="0"/>
              <a:t>)</a:t>
            </a:r>
          </a:p>
          <a:p>
            <a:r>
              <a:rPr lang="en-US" dirty="0">
                <a:hlinkClick r:id="rId5"/>
              </a:rPr>
              <a:t>Cloud Computing Patterns: Fundamentals to Design, Build, and Manage Cloud Applications</a:t>
            </a:r>
            <a:r>
              <a:rPr lang="en-US" dirty="0"/>
              <a:t> (C. Fehling et al.)</a:t>
            </a:r>
          </a:p>
          <a:p>
            <a:r>
              <a:rPr lang="en-US" dirty="0">
                <a:hlinkClick r:id="rId6"/>
              </a:rPr>
              <a:t>Azure Architecture Center</a:t>
            </a:r>
            <a:endParaRPr lang="en-US" dirty="0"/>
          </a:p>
          <a:p>
            <a:r>
              <a:rPr lang="en-US" dirty="0">
                <a:hlinkClick r:id="rId7"/>
              </a:rPr>
              <a:t>Azure Interactives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378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pic>
        <p:nvPicPr>
          <p:cNvPr id="15" name="Picture 14" descr="QR Code">
            <a:extLst>
              <a:ext uri="{FF2B5EF4-FFF2-40B4-BE49-F238E27FC236}">
                <a16:creationId xmlns:a16="http://schemas.microsoft.com/office/drawing/2014/main" id="{EFC1EB45-2EB7-48CE-B3A7-5E46347B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98" y="1475543"/>
            <a:ext cx="3062785" cy="306278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rot="850369">
            <a:off x="1902156" y="2739166"/>
            <a:ext cx="8964248" cy="8902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74699" tIns="37349" rIns="74699" bIns="37349">
            <a:spAutoFit/>
          </a:bodyPr>
          <a:lstStyle/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This slide is required. </a:t>
            </a:r>
            <a:r>
              <a:rPr lang="en-US" b="1" u="sng" kern="0" dirty="0">
                <a:solidFill>
                  <a:srgbClr val="FF0000"/>
                </a:solidFill>
              </a:rPr>
              <a:t>Do NOT delete or alter the slide</a:t>
            </a:r>
            <a:r>
              <a:rPr lang="en-US" b="1" kern="0" dirty="0">
                <a:solidFill>
                  <a:srgbClr val="FF0000"/>
                </a:solidFill>
              </a:rPr>
              <a:t>. </a:t>
            </a:r>
          </a:p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The slide will be replaced onsite through Silver Fox Productions with an updated QR code.</a:t>
            </a:r>
            <a:endParaRPr lang="en-US" kern="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your PC or Tablet visit </a:t>
            </a:r>
            <a:r>
              <a:rPr lang="en-US" dirty="0" err="1"/>
              <a:t>MyIgnite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>
                <a:latin typeface="+mj-lt"/>
                <a:hlinkClick r:id="rId4"/>
              </a:rPr>
              <a:t>http://myignite.microsoft.com</a:t>
            </a:r>
            <a:endParaRPr lang="en-US" dirty="0">
              <a:latin typeface="+mj-lt"/>
            </a:endParaRPr>
          </a:p>
          <a:p>
            <a:r>
              <a:rPr lang="en-US" dirty="0"/>
              <a:t>From your phone download and use the Ignite Mobile App</a:t>
            </a:r>
            <a:br>
              <a:rPr lang="en-US" dirty="0"/>
            </a:br>
            <a:r>
              <a:rPr lang="en-US" dirty="0"/>
              <a:t>by scanning  the QR code above or visiting </a:t>
            </a:r>
            <a:r>
              <a:rPr lang="en-US" dirty="0">
                <a:latin typeface="+mj-lt"/>
                <a:hlinkClick r:id="rId5"/>
              </a:rPr>
              <a:t>https://aka.ms/ignite.mobileapp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97FF6-64CB-3E4D-90E7-AD75EF787A55}"/>
              </a:ext>
            </a:extLst>
          </p:cNvPr>
          <p:cNvSpPr txBox="1">
            <a:spLocks/>
          </p:cNvSpPr>
          <p:nvPr/>
        </p:nvSpPr>
        <p:spPr>
          <a:xfrm>
            <a:off x="6096000" y="1416737"/>
            <a:ext cx="5486400" cy="4708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67" dirty="0"/>
              <a:t>      </a:t>
            </a:r>
            <a:r>
              <a:rPr lang="en-US" dirty="0"/>
              <a:t>@</a:t>
            </a:r>
            <a:r>
              <a:rPr lang="en-US" dirty="0" err="1"/>
              <a:t>jgarverick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joshgarverick.blogspot.com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68" y="579419"/>
            <a:ext cx="11018520" cy="553998"/>
          </a:xfrm>
        </p:spPr>
        <p:txBody>
          <a:bodyPr/>
          <a:lstStyle/>
          <a:p>
            <a:r>
              <a:rPr lang="en-US" dirty="0">
                <a:ea typeface="Telegrafico" charset="0"/>
                <a:cs typeface="Telegrafico" charset="0"/>
              </a:rPr>
              <a:t>Thank you for your time!  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C6D26-63B1-5D4B-A2EB-53A5B3770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85" y="1416737"/>
            <a:ext cx="4743116" cy="474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B374F-5C59-604F-9508-1D8EADD1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385976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4F525-822F-B24C-A3EB-2B27C7E31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25692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7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Driven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Josh Garverick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BRK1108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D5FD-060C-934A-912B-44C3C885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B492-EA61-AC4D-B5F9-EF2BCBB98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237809"/>
          </a:xfrm>
        </p:spPr>
        <p:txBody>
          <a:bodyPr/>
          <a:lstStyle/>
          <a:p>
            <a:r>
              <a:rPr lang="en-US" dirty="0"/>
              <a:t>Context</a:t>
            </a:r>
          </a:p>
          <a:p>
            <a:pPr lvl="1"/>
            <a:r>
              <a:rPr lang="en-US" dirty="0"/>
              <a:t>What is a Fault? </a:t>
            </a:r>
          </a:p>
          <a:p>
            <a:pPr lvl="1"/>
            <a:r>
              <a:rPr lang="en-US" dirty="0"/>
              <a:t>What is an Exception?</a:t>
            </a:r>
          </a:p>
          <a:p>
            <a:r>
              <a:rPr lang="en-US" dirty="0"/>
              <a:t>What is FDD?</a:t>
            </a:r>
          </a:p>
          <a:p>
            <a:r>
              <a:rPr lang="en-US" dirty="0"/>
              <a:t>Patterns and Practices</a:t>
            </a:r>
          </a:p>
          <a:p>
            <a:r>
              <a:rPr lang="en-US" dirty="0"/>
              <a:t>Proactive (fault tolerance)</a:t>
            </a:r>
          </a:p>
          <a:p>
            <a:r>
              <a:rPr lang="en-US" dirty="0"/>
              <a:t>Reactive (fault handling)</a:t>
            </a:r>
          </a:p>
        </p:txBody>
      </p:sp>
    </p:spTree>
    <p:extLst>
      <p:ext uri="{BB962C8B-B14F-4D97-AF65-F5344CB8AC3E}">
        <p14:creationId xmlns:p14="http://schemas.microsoft.com/office/powerpoint/2010/main" val="241817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9EDF-84A1-7843-A34F-34C6EAFF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Fault?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5F25-EDD5-E344-AD68-D490B142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09726"/>
          </a:xfrm>
        </p:spPr>
        <p:txBody>
          <a:bodyPr/>
          <a:lstStyle/>
          <a:p>
            <a:r>
              <a:rPr lang="en-US" dirty="0"/>
              <a:t>In document ISO </a:t>
            </a:r>
            <a:r>
              <a:rPr lang="en-US" dirty="0">
                <a:hlinkClick r:id="rId2"/>
              </a:rPr>
              <a:t>10303-226</a:t>
            </a:r>
            <a:r>
              <a:rPr lang="en-US" dirty="0"/>
              <a:t>, a </a:t>
            </a:r>
            <a:r>
              <a:rPr lang="en-US" b="1" dirty="0">
                <a:hlinkClick r:id="rId3"/>
              </a:rPr>
              <a:t>fault</a:t>
            </a:r>
            <a:r>
              <a:rPr lang="en-US" dirty="0"/>
              <a:t> is defined as an abnormal condition or defect at the component, equipment, or sub-system level which may lead to a </a:t>
            </a:r>
            <a:r>
              <a:rPr lang="en-US" dirty="0">
                <a:hlinkClick r:id="rId4" tooltip="Failure"/>
              </a:rPr>
              <a:t>failure</a:t>
            </a:r>
            <a:r>
              <a:rPr lang="en-US" dirty="0"/>
              <a:t>. (Wikipedia)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749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9EDF-84A1-7843-A34F-34C6EAFF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Exception?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5F25-EDD5-E344-AD68-D490B142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40613"/>
          </a:xfrm>
        </p:spPr>
        <p:txBody>
          <a:bodyPr/>
          <a:lstStyle/>
          <a:p>
            <a:r>
              <a:rPr lang="en-US" b="1" dirty="0">
                <a:hlinkClick r:id="rId2"/>
              </a:rPr>
              <a:t>Exception handling</a:t>
            </a:r>
            <a:r>
              <a:rPr lang="en-US" dirty="0"/>
              <a:t> is the process of responding to the occurrence, during </a:t>
            </a:r>
            <a:r>
              <a:rPr lang="en-US" dirty="0">
                <a:hlinkClick r:id="rId3" tooltip="Computation"/>
              </a:rPr>
              <a:t>computation</a:t>
            </a:r>
            <a:r>
              <a:rPr lang="en-US" dirty="0"/>
              <a:t>, of </a:t>
            </a:r>
            <a:r>
              <a:rPr lang="en-US" i="1" dirty="0">
                <a:highlight>
                  <a:srgbClr val="FFFF00"/>
                </a:highlight>
              </a:rPr>
              <a:t>exceptions</a:t>
            </a:r>
            <a:r>
              <a:rPr lang="en-US" dirty="0">
                <a:highlight>
                  <a:srgbClr val="FFFF00"/>
                </a:highlight>
              </a:rPr>
              <a:t> – anomalous or exceptional conditions requiring special processing – often changing the normal flow of </a:t>
            </a:r>
            <a:r>
              <a:rPr lang="en-US" dirty="0">
                <a:highlight>
                  <a:srgbClr val="FFFF00"/>
                </a:highlight>
                <a:hlinkClick r:id="rId4" tooltip="Computer program"/>
              </a:rPr>
              <a:t>program</a:t>
            </a:r>
            <a:r>
              <a:rPr lang="en-US" dirty="0">
                <a:highlight>
                  <a:srgbClr val="FFFF00"/>
                </a:highlight>
              </a:rPr>
              <a:t> </a:t>
            </a:r>
            <a:r>
              <a:rPr lang="en-US" dirty="0">
                <a:highlight>
                  <a:srgbClr val="FFFF00"/>
                </a:highlight>
                <a:hlinkClick r:id="rId5" tooltip="Execution (computing)"/>
              </a:rPr>
              <a:t>execution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/>
              <a:t>(Wikipedia)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2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D739-A878-7E40-81E3-DDDEB9F7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Fault Driven Development?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F6FFE-0A32-4941-B2E9-FF8FF259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668697"/>
          </a:xfrm>
        </p:spPr>
        <p:txBody>
          <a:bodyPr/>
          <a:lstStyle/>
          <a:p>
            <a:r>
              <a:rPr lang="en-US" dirty="0"/>
              <a:t>A methodology for developing solutions that expect and gracefully handle software, platform, and architectural faults</a:t>
            </a:r>
          </a:p>
          <a:p>
            <a:pPr lvl="1"/>
            <a:r>
              <a:rPr lang="en-US" dirty="0"/>
              <a:t>Telemetry</a:t>
            </a:r>
          </a:p>
          <a:p>
            <a:pPr lvl="1"/>
            <a:r>
              <a:rPr lang="en-US" dirty="0"/>
              <a:t>Error handling</a:t>
            </a:r>
          </a:p>
          <a:p>
            <a:pPr lvl="2"/>
            <a:r>
              <a:rPr lang="en-US" dirty="0"/>
              <a:t>Application</a:t>
            </a:r>
          </a:p>
          <a:p>
            <a:pPr lvl="2"/>
            <a:r>
              <a:rPr lang="en-US" dirty="0"/>
              <a:t>Platform</a:t>
            </a:r>
          </a:p>
          <a:p>
            <a:pPr lvl="1"/>
            <a:r>
              <a:rPr lang="en-US" dirty="0"/>
              <a:t>Non-functional requirements</a:t>
            </a:r>
          </a:p>
          <a:p>
            <a:pPr lvl="2"/>
            <a:r>
              <a:rPr lang="en-US" dirty="0"/>
              <a:t>Eventual vs. immediate consistency</a:t>
            </a:r>
          </a:p>
          <a:p>
            <a:pPr lvl="2"/>
            <a:r>
              <a:rPr lang="en-US" dirty="0"/>
              <a:t>Availability, resiliency, scalability, recoverability</a:t>
            </a:r>
          </a:p>
          <a:p>
            <a:r>
              <a:rPr lang="en-US" dirty="0"/>
              <a:t>!(Blaming others) &amp;&amp; !(Plate Tectonics)</a:t>
            </a:r>
          </a:p>
        </p:txBody>
      </p:sp>
    </p:spTree>
    <p:extLst>
      <p:ext uri="{BB962C8B-B14F-4D97-AF65-F5344CB8AC3E}">
        <p14:creationId xmlns:p14="http://schemas.microsoft.com/office/powerpoint/2010/main" val="2597639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8923-2E1B-4A57-8D2C-76C946CA5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585788"/>
            <a:ext cx="11018520" cy="553998"/>
          </a:xfrm>
        </p:spPr>
        <p:txBody>
          <a:bodyPr>
            <a:normAutofit/>
          </a:bodyPr>
          <a:lstStyle/>
          <a:p>
            <a:r>
              <a:rPr lang="en-US" dirty="0"/>
              <a:t>Azure Patterns and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AD7E-D6B4-4FB0-824B-24F4776F3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00166"/>
            <a:ext cx="5386917" cy="492443"/>
          </a:xfrm>
        </p:spPr>
        <p:txBody>
          <a:bodyPr/>
          <a:lstStyle/>
          <a:p>
            <a:r>
              <a:rPr lang="en-US" dirty="0"/>
              <a:t>Performance /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7BD6D-BA10-4104-8409-15F82D491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666482"/>
            <a:ext cx="5386917" cy="2215928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sz="2800" dirty="0"/>
              <a:t>Cache-aside</a:t>
            </a:r>
          </a:p>
          <a:p>
            <a:r>
              <a:rPr lang="en-US" sz="2800" dirty="0"/>
              <a:t>CQRS</a:t>
            </a:r>
          </a:p>
          <a:p>
            <a:r>
              <a:rPr lang="en-US" sz="2800" dirty="0"/>
              <a:t>Event Sourcing</a:t>
            </a:r>
          </a:p>
          <a:p>
            <a:r>
              <a:rPr lang="en-US" sz="2800" dirty="0"/>
              <a:t>Index Table</a:t>
            </a:r>
          </a:p>
          <a:p>
            <a:r>
              <a:rPr lang="en-US" sz="2800" dirty="0"/>
              <a:t>Materialized View</a:t>
            </a:r>
          </a:p>
          <a:p>
            <a:r>
              <a:rPr lang="en-US" sz="2800" dirty="0"/>
              <a:t>Priority Queue</a:t>
            </a:r>
          </a:p>
          <a:p>
            <a:r>
              <a:rPr lang="en-US" sz="2800" dirty="0"/>
              <a:t>Queue-based Load Leveling</a:t>
            </a:r>
          </a:p>
          <a:p>
            <a:r>
              <a:rPr lang="en-US" sz="2800" dirty="0" err="1"/>
              <a:t>Sharding</a:t>
            </a:r>
            <a:endParaRPr lang="en-US" sz="2800" dirty="0"/>
          </a:p>
          <a:p>
            <a:r>
              <a:rPr lang="en-US" sz="2800" dirty="0"/>
              <a:t>Static Content Hosting</a:t>
            </a:r>
          </a:p>
          <a:p>
            <a:r>
              <a:rPr lang="en-US" sz="2800" dirty="0"/>
              <a:t>Throttling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5F1FE-43A6-43AD-A3DC-8331D351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200166"/>
            <a:ext cx="5389033" cy="492443"/>
          </a:xfrm>
        </p:spPr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4D6C-3B91-4329-A357-42BD2E34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1666482"/>
            <a:ext cx="5389033" cy="2215928"/>
          </a:xfrm>
        </p:spPr>
        <p:txBody>
          <a:bodyPr>
            <a:noAutofit/>
          </a:bodyPr>
          <a:lstStyle/>
          <a:p>
            <a:r>
              <a:rPr lang="en-US" sz="2800" dirty="0"/>
              <a:t>Bulkhead</a:t>
            </a:r>
          </a:p>
          <a:p>
            <a:r>
              <a:rPr lang="en-US" sz="2800" dirty="0"/>
              <a:t>Circuit Breaker</a:t>
            </a:r>
          </a:p>
          <a:p>
            <a:r>
              <a:rPr lang="en-US" sz="2800" dirty="0"/>
              <a:t>Compensating Transaction</a:t>
            </a:r>
          </a:p>
          <a:p>
            <a:r>
              <a:rPr lang="en-US" sz="2800" dirty="0"/>
              <a:t>Health Endpoint Monitoring</a:t>
            </a:r>
          </a:p>
          <a:p>
            <a:r>
              <a:rPr lang="en-US" sz="2800" dirty="0"/>
              <a:t>Leader Election</a:t>
            </a:r>
          </a:p>
          <a:p>
            <a:r>
              <a:rPr lang="en-US" sz="2800" dirty="0"/>
              <a:t>Queue-based Load Leveling</a:t>
            </a:r>
          </a:p>
          <a:p>
            <a:r>
              <a:rPr lang="en-US" sz="2800" dirty="0"/>
              <a:t>Retry</a:t>
            </a:r>
          </a:p>
          <a:p>
            <a:r>
              <a:rPr lang="en-US" sz="2800" dirty="0"/>
              <a:t>Scheduler Agent Supervisor</a:t>
            </a:r>
          </a:p>
        </p:txBody>
      </p:sp>
    </p:spTree>
    <p:extLst>
      <p:ext uri="{BB962C8B-B14F-4D97-AF65-F5344CB8AC3E}">
        <p14:creationId xmlns:p14="http://schemas.microsoft.com/office/powerpoint/2010/main" val="26156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203A-311F-7947-94AC-72A6E2B7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457200"/>
            <a:ext cx="11018520" cy="553998"/>
          </a:xfrm>
        </p:spPr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E1D04-B868-664C-8CB9-0C1CDFEDE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60701"/>
          </a:xfrm>
        </p:spPr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Performance and Scalability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/>
              <a:t>Command Query Responsibility Segregation (CQRS)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/>
              <a:t>Static Content Hosting (CDN)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Resiliency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/>
              <a:t>Retry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/>
              <a:t>Health Endpoint Monitoring</a:t>
            </a:r>
          </a:p>
        </p:txBody>
      </p:sp>
    </p:spTree>
    <p:extLst>
      <p:ext uri="{BB962C8B-B14F-4D97-AF65-F5344CB8AC3E}">
        <p14:creationId xmlns:p14="http://schemas.microsoft.com/office/powerpoint/2010/main" val="619360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112B-FE16-1C43-93F8-C82A6EDC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12719-F6B1-D240-A74E-B3BBD0A78B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Finding and Implementing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41808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2018-09-24T00:00:00+00:00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70D330-83C3-4296-815C-1D543D43A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97</TotalTime>
  <Words>988</Words>
  <Application>Microsoft Macintosh PowerPoint</Application>
  <PresentationFormat>Widescreen</PresentationFormat>
  <Paragraphs>144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Semibold</vt:lpstr>
      <vt:lpstr>Segoe UI Semilight</vt:lpstr>
      <vt:lpstr>Telegrafico</vt:lpstr>
      <vt:lpstr>Wingdings</vt:lpstr>
      <vt:lpstr>5-50203_Microsoft_Ignite_Template</vt:lpstr>
      <vt:lpstr>PowerPoint Presentation</vt:lpstr>
      <vt:lpstr>Fault Driven Development</vt:lpstr>
      <vt:lpstr>Agenda</vt:lpstr>
      <vt:lpstr>What is a Fault?</vt:lpstr>
      <vt:lpstr>What is an Exception?</vt:lpstr>
      <vt:lpstr>What is Fault Driven Development?</vt:lpstr>
      <vt:lpstr>Azure Patterns and Practices</vt:lpstr>
      <vt:lpstr>Common Patterns</vt:lpstr>
      <vt:lpstr>Demo</vt:lpstr>
      <vt:lpstr>Proactive Approach: Fault Tolerance</vt:lpstr>
      <vt:lpstr>Reactive Approach: Fault Handling</vt:lpstr>
      <vt:lpstr>Demo</vt:lpstr>
      <vt:lpstr>Resources</vt:lpstr>
      <vt:lpstr>Please evaluate this session Your feedback is important to us!</vt:lpstr>
      <vt:lpstr>Thank you for your time!  Any questions?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Josh Garverick</cp:lastModifiedBy>
  <cp:revision>12</cp:revision>
  <dcterms:created xsi:type="dcterms:W3CDTF">2018-08-10T17:04:28Z</dcterms:created>
  <dcterms:modified xsi:type="dcterms:W3CDTF">2018-09-08T17:45:49Z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